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6"/>
  </p:notesMasterIdLst>
  <p:sldIdLst>
    <p:sldId id="267" r:id="rId2"/>
    <p:sldId id="256" r:id="rId3"/>
    <p:sldId id="257" r:id="rId4"/>
    <p:sldId id="258" r:id="rId5"/>
    <p:sldId id="259" r:id="rId6"/>
    <p:sldId id="260" r:id="rId7"/>
    <p:sldId id="261" r:id="rId8"/>
    <p:sldId id="262" r:id="rId9"/>
    <p:sldId id="263" r:id="rId10"/>
    <p:sldId id="264" r:id="rId11"/>
    <p:sldId id="265" r:id="rId12"/>
    <p:sldId id="268" r:id="rId13"/>
    <p:sldId id="269"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692" y="-5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196394-B99F-430E-B952-66DC7BE1ED5D}" type="datetimeFigureOut">
              <a:rPr lang="en-US" smtClean="0"/>
              <a:t>1/23/2015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280F3D-5B28-421D-A29F-4AA6CBBC1FD7}" type="slidenum">
              <a:rPr lang="en-US" smtClean="0"/>
              <a:t>‹#›</a:t>
            </a:fld>
            <a:endParaRPr lang="en-US"/>
          </a:p>
        </p:txBody>
      </p:sp>
    </p:spTree>
    <p:extLst>
      <p:ext uri="{BB962C8B-B14F-4D97-AF65-F5344CB8AC3E}">
        <p14:creationId xmlns:p14="http://schemas.microsoft.com/office/powerpoint/2010/main" val="1902782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280F3D-5B28-421D-A29F-4AA6CBBC1FD7}" type="slidenum">
              <a:rPr lang="en-US" smtClean="0"/>
              <a:t>14</a:t>
            </a:fld>
            <a:endParaRPr lang="en-US"/>
          </a:p>
        </p:txBody>
      </p:sp>
    </p:spTree>
    <p:extLst>
      <p:ext uri="{BB962C8B-B14F-4D97-AF65-F5344CB8AC3E}">
        <p14:creationId xmlns:p14="http://schemas.microsoft.com/office/powerpoint/2010/main" val="3986636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3747479C-9A5A-4F94-9EE0-E160962BF3E8}" type="datetimeFigureOut">
              <a:rPr lang="en-US" smtClean="0"/>
              <a:t>1/23/2015</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81708FB-50E8-4A1F-BD46-8C2B1849DBBC}"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747479C-9A5A-4F94-9EE0-E160962BF3E8}" type="datetimeFigureOut">
              <a:rPr lang="en-US" smtClean="0"/>
              <a:t>1/23/2015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81708FB-50E8-4A1F-BD46-8C2B1849DBB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747479C-9A5A-4F94-9EE0-E160962BF3E8}" type="datetimeFigureOut">
              <a:rPr lang="en-US" smtClean="0"/>
              <a:t>1/23/2015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81708FB-50E8-4A1F-BD46-8C2B1849DBB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747479C-9A5A-4F94-9EE0-E160962BF3E8}" type="datetimeFigureOut">
              <a:rPr lang="en-US" smtClean="0"/>
              <a:t>1/23/2015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81708FB-50E8-4A1F-BD46-8C2B1849DBB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3747479C-9A5A-4F94-9EE0-E160962BF3E8}" type="datetimeFigureOut">
              <a:rPr lang="en-US" smtClean="0"/>
              <a:t>1/23/2015</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81708FB-50E8-4A1F-BD46-8C2B1849DBBC}"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747479C-9A5A-4F94-9EE0-E160962BF3E8}" type="datetimeFigureOut">
              <a:rPr lang="en-US" smtClean="0"/>
              <a:t>1/23/2015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181708FB-50E8-4A1F-BD46-8C2B1849DBBC}"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747479C-9A5A-4F94-9EE0-E160962BF3E8}" type="datetimeFigureOut">
              <a:rPr lang="en-US" smtClean="0"/>
              <a:t>1/23/2015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181708FB-50E8-4A1F-BD46-8C2B1849DBB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747479C-9A5A-4F94-9EE0-E160962BF3E8}" type="datetimeFigureOut">
              <a:rPr lang="en-US" smtClean="0"/>
              <a:t>1/23/2015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81708FB-50E8-4A1F-BD46-8C2B1849DBBC}"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747479C-9A5A-4F94-9EE0-E160962BF3E8}" type="datetimeFigureOut">
              <a:rPr lang="en-US" smtClean="0"/>
              <a:t>1/23/2015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81708FB-50E8-4A1F-BD46-8C2B1849DBB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3747479C-9A5A-4F94-9EE0-E160962BF3E8}" type="datetimeFigureOut">
              <a:rPr lang="en-US" smtClean="0"/>
              <a:t>1/23/2015</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81708FB-50E8-4A1F-BD46-8C2B1849DBBC}"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3747479C-9A5A-4F94-9EE0-E160962BF3E8}" type="datetimeFigureOut">
              <a:rPr lang="en-US" smtClean="0"/>
              <a:t>1/23/2015</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81708FB-50E8-4A1F-BD46-8C2B1849DBBC}"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3747479C-9A5A-4F94-9EE0-E160962BF3E8}" type="datetimeFigureOut">
              <a:rPr lang="en-US" smtClean="0"/>
              <a:t>1/23/2015</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81708FB-50E8-4A1F-BD46-8C2B1849DBBC}"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timetoast.com/timelines/timeline-of-american-history-1776-1876--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timetoast.com/timelines/30-important-events-in-us-history-1776-1876--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1776-1876 Time Line </a:t>
            </a:r>
            <a:endParaRPr lang="en-US" dirty="0"/>
          </a:p>
        </p:txBody>
      </p:sp>
      <p:sp>
        <p:nvSpPr>
          <p:cNvPr id="3" name="Content Placeholder 2"/>
          <p:cNvSpPr>
            <a:spLocks noGrp="1"/>
          </p:cNvSpPr>
          <p:nvPr>
            <p:ph idx="1"/>
          </p:nvPr>
        </p:nvSpPr>
        <p:spPr>
          <a:xfrm>
            <a:off x="3276600" y="2514601"/>
            <a:ext cx="2895600" cy="762000"/>
          </a:xfrm>
        </p:spPr>
        <p:txBody>
          <a:bodyPr>
            <a:normAutofit fontScale="85000" lnSpcReduction="10000"/>
          </a:bodyPr>
          <a:lstStyle/>
          <a:p>
            <a:r>
              <a:rPr lang="en-US" dirty="0" smtClean="0"/>
              <a:t>By </a:t>
            </a:r>
            <a:r>
              <a:rPr lang="en-US" dirty="0"/>
              <a:t>N</a:t>
            </a:r>
            <a:r>
              <a:rPr lang="en-US" dirty="0" smtClean="0"/>
              <a:t>oe Armijo</a:t>
            </a:r>
            <a:endParaRPr lang="en-US" dirty="0"/>
          </a:p>
        </p:txBody>
      </p:sp>
    </p:spTree>
    <p:extLst>
      <p:ext uri="{BB962C8B-B14F-4D97-AF65-F5344CB8AC3E}">
        <p14:creationId xmlns:p14="http://schemas.microsoft.com/office/powerpoint/2010/main" val="3817763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fontScale="90000"/>
          </a:bodyPr>
          <a:lstStyle/>
          <a:p>
            <a:pPr algn="ctr"/>
            <a:r>
              <a:rPr lang="en-US" dirty="0" smtClean="0"/>
              <a:t>May 28, </a:t>
            </a:r>
            <a:r>
              <a:rPr lang="en-US" dirty="0"/>
              <a:t>1830 </a:t>
            </a:r>
            <a:r>
              <a:rPr lang="en-US" dirty="0" smtClean="0"/>
              <a:t>Indian </a:t>
            </a:r>
            <a:r>
              <a:rPr lang="en-US" dirty="0"/>
              <a:t>Removal Act </a:t>
            </a:r>
          </a:p>
        </p:txBody>
      </p:sp>
      <p:sp>
        <p:nvSpPr>
          <p:cNvPr id="3" name="Content Placeholder 2"/>
          <p:cNvSpPr>
            <a:spLocks noGrp="1"/>
          </p:cNvSpPr>
          <p:nvPr>
            <p:ph idx="1"/>
          </p:nvPr>
        </p:nvSpPr>
        <p:spPr>
          <a:xfrm>
            <a:off x="4724400" y="1676400"/>
            <a:ext cx="3962400" cy="4449763"/>
          </a:xfrm>
        </p:spPr>
        <p:txBody>
          <a:bodyPr>
            <a:normAutofit/>
          </a:bodyPr>
          <a:lstStyle/>
          <a:p>
            <a:pPr marL="0" indent="0">
              <a:buNone/>
            </a:pPr>
            <a:r>
              <a:rPr lang="en-US" dirty="0" smtClean="0"/>
              <a:t>This </a:t>
            </a:r>
            <a:r>
              <a:rPr lang="en-US" dirty="0"/>
              <a:t>act allowed Indians to live only where congress approved of. This was </a:t>
            </a:r>
            <a:r>
              <a:rPr lang="en-US" dirty="0" smtClean="0"/>
              <a:t>important </a:t>
            </a:r>
            <a:r>
              <a:rPr lang="en-US" dirty="0"/>
              <a:t>because the </a:t>
            </a:r>
            <a:r>
              <a:rPr lang="en-US" dirty="0" smtClean="0"/>
              <a:t>U.S. </a:t>
            </a:r>
            <a:r>
              <a:rPr lang="en-US" dirty="0"/>
              <a:t>could use their land.</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33600"/>
            <a:ext cx="360680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9308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April 12, </a:t>
            </a:r>
            <a:r>
              <a:rPr lang="en-US" dirty="0"/>
              <a:t>1861 </a:t>
            </a:r>
            <a:r>
              <a:rPr lang="en-US" dirty="0" smtClean="0"/>
              <a:t>Start </a:t>
            </a:r>
            <a:r>
              <a:rPr lang="en-US" dirty="0"/>
              <a:t>of the Civil War 	</a:t>
            </a:r>
          </a:p>
        </p:txBody>
      </p:sp>
      <p:sp>
        <p:nvSpPr>
          <p:cNvPr id="3" name="Content Placeholder 2"/>
          <p:cNvSpPr>
            <a:spLocks noGrp="1"/>
          </p:cNvSpPr>
          <p:nvPr>
            <p:ph idx="1"/>
          </p:nvPr>
        </p:nvSpPr>
        <p:spPr>
          <a:xfrm>
            <a:off x="5181600" y="1600200"/>
            <a:ext cx="3505200" cy="4525963"/>
          </a:xfrm>
        </p:spPr>
        <p:txBody>
          <a:bodyPr>
            <a:normAutofit fontScale="85000" lnSpcReduction="20000"/>
          </a:bodyPr>
          <a:lstStyle/>
          <a:p>
            <a:pPr marL="0" indent="0">
              <a:buNone/>
            </a:pPr>
            <a:r>
              <a:rPr lang="en-US" dirty="0" smtClean="0"/>
              <a:t>The </a:t>
            </a:r>
            <a:r>
              <a:rPr lang="en-US" dirty="0"/>
              <a:t>Civil War is a war fought between the Union (north) and the Confederate States (south) in the US. It is important to American </a:t>
            </a:r>
            <a:r>
              <a:rPr lang="en-US" dirty="0" smtClean="0"/>
              <a:t>History </a:t>
            </a:r>
            <a:r>
              <a:rPr lang="en-US" dirty="0"/>
              <a:t>because it resulted in the </a:t>
            </a:r>
            <a:r>
              <a:rPr lang="en-US" dirty="0" smtClean="0"/>
              <a:t>U.S. </a:t>
            </a:r>
            <a:r>
              <a:rPr lang="en-US" dirty="0"/>
              <a:t>being brought back together as one nation.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3810000"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6844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772400" cy="1219199"/>
          </a:xfrm>
        </p:spPr>
        <p:txBody>
          <a:bodyPr>
            <a:normAutofit fontScale="90000"/>
          </a:bodyPr>
          <a:lstStyle/>
          <a:p>
            <a:pPr algn="ctr"/>
            <a:r>
              <a:rPr lang="en-US" dirty="0" smtClean="0"/>
              <a:t>April 14, </a:t>
            </a:r>
            <a:r>
              <a:rPr lang="en-US" dirty="0"/>
              <a:t>1865 </a:t>
            </a:r>
            <a:r>
              <a:rPr lang="en-US" dirty="0" smtClean="0"/>
              <a:t> President </a:t>
            </a:r>
            <a:r>
              <a:rPr lang="en-US" dirty="0"/>
              <a:t>Lincoln's Assassination 	</a:t>
            </a:r>
          </a:p>
        </p:txBody>
      </p:sp>
      <p:sp>
        <p:nvSpPr>
          <p:cNvPr id="3" name="Subtitle 2"/>
          <p:cNvSpPr>
            <a:spLocks noGrp="1"/>
          </p:cNvSpPr>
          <p:nvPr>
            <p:ph type="subTitle" idx="1"/>
          </p:nvPr>
        </p:nvSpPr>
        <p:spPr>
          <a:xfrm>
            <a:off x="4343400" y="2286000"/>
            <a:ext cx="4038600" cy="3810000"/>
          </a:xfrm>
        </p:spPr>
        <p:txBody>
          <a:bodyPr>
            <a:normAutofit fontScale="85000" lnSpcReduction="10000"/>
          </a:bodyPr>
          <a:lstStyle/>
          <a:p>
            <a:r>
              <a:rPr lang="en-US" dirty="0">
                <a:solidFill>
                  <a:schemeClr val="tx1"/>
                </a:solidFill>
              </a:rPr>
              <a:t>President Lincoln was assassinated while at Ford's Theatre by John Wilkes Booth. He was in the Presidential Box. This is </a:t>
            </a:r>
            <a:r>
              <a:rPr lang="en-US" dirty="0" smtClean="0">
                <a:solidFill>
                  <a:schemeClr val="tx1"/>
                </a:solidFill>
              </a:rPr>
              <a:t>important </a:t>
            </a:r>
            <a:r>
              <a:rPr lang="en-US" dirty="0">
                <a:solidFill>
                  <a:schemeClr val="tx1"/>
                </a:solidFill>
              </a:rPr>
              <a:t>because it was the first president assassination in American </a:t>
            </a:r>
            <a:r>
              <a:rPr lang="en-US" dirty="0" smtClean="0">
                <a:solidFill>
                  <a:schemeClr val="tx1"/>
                </a:solidFill>
              </a:rPr>
              <a:t>history.</a:t>
            </a:r>
            <a:endParaRPr lang="en-US" dirty="0">
              <a:solidFill>
                <a:schemeClr val="tx1"/>
              </a:solidFill>
            </a:endParaRPr>
          </a:p>
        </p:txBody>
      </p:sp>
      <p:pic>
        <p:nvPicPr>
          <p:cNvPr id="716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405743"/>
            <a:ext cx="4038600" cy="32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1064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ctr"/>
            <a:r>
              <a:rPr lang="en-US" dirty="0" smtClean="0"/>
              <a:t>July 9, </a:t>
            </a:r>
            <a:r>
              <a:rPr lang="en-US" dirty="0"/>
              <a:t>1868 </a:t>
            </a:r>
            <a:r>
              <a:rPr lang="en-US" dirty="0" smtClean="0"/>
              <a:t>Former </a:t>
            </a:r>
            <a:r>
              <a:rPr lang="en-US" dirty="0"/>
              <a:t>Slaves are Allowed Citizenship in the U.S. </a:t>
            </a:r>
          </a:p>
        </p:txBody>
      </p:sp>
      <p:sp>
        <p:nvSpPr>
          <p:cNvPr id="3" name="Content Placeholder 2"/>
          <p:cNvSpPr>
            <a:spLocks noGrp="1"/>
          </p:cNvSpPr>
          <p:nvPr>
            <p:ph idx="1"/>
          </p:nvPr>
        </p:nvSpPr>
        <p:spPr>
          <a:xfrm>
            <a:off x="5410200" y="1600200"/>
            <a:ext cx="3276600" cy="4525963"/>
          </a:xfrm>
        </p:spPr>
        <p:txBody>
          <a:bodyPr>
            <a:normAutofit fontScale="85000" lnSpcReduction="10000"/>
          </a:bodyPr>
          <a:lstStyle/>
          <a:p>
            <a:pPr marL="0" indent="0">
              <a:buNone/>
            </a:pPr>
            <a:r>
              <a:rPr lang="en-US" dirty="0" smtClean="0"/>
              <a:t>The </a:t>
            </a:r>
            <a:r>
              <a:rPr lang="en-US" dirty="0"/>
              <a:t>14th </a:t>
            </a:r>
            <a:r>
              <a:rPr lang="en-US" dirty="0" smtClean="0"/>
              <a:t>Amendment </a:t>
            </a:r>
            <a:r>
              <a:rPr lang="en-US" dirty="0"/>
              <a:t>was ratified and gave all people born in the U.S. the right to be a citizen. This is </a:t>
            </a:r>
            <a:r>
              <a:rPr lang="en-US" dirty="0" smtClean="0"/>
              <a:t>important </a:t>
            </a:r>
            <a:r>
              <a:rPr lang="en-US" dirty="0"/>
              <a:t>because it is a big step for former slaves to get protection from civil rights.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133600"/>
            <a:ext cx="4255213"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6738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a:t>
            </a:r>
            <a:endParaRPr lang="en-US" dirty="0"/>
          </a:p>
        </p:txBody>
      </p:sp>
      <p:sp>
        <p:nvSpPr>
          <p:cNvPr id="3" name="Content Placeholder 2"/>
          <p:cNvSpPr>
            <a:spLocks noGrp="1"/>
          </p:cNvSpPr>
          <p:nvPr>
            <p:ph idx="1"/>
          </p:nvPr>
        </p:nvSpPr>
        <p:spPr>
          <a:xfrm>
            <a:off x="457200" y="1600201"/>
            <a:ext cx="8229600" cy="2362200"/>
          </a:xfrm>
        </p:spPr>
        <p:txBody>
          <a:bodyPr>
            <a:normAutofit lnSpcReduction="10000"/>
          </a:bodyPr>
          <a:lstStyle/>
          <a:p>
            <a:r>
              <a:rPr lang="en-US" dirty="0" smtClean="0">
                <a:hlinkClick r:id="rId3"/>
              </a:rPr>
              <a:t>http://www.timetoast.com/timelines/timeline-of-american-history-1776-1876--2</a:t>
            </a:r>
            <a:endParaRPr lang="en-US" dirty="0" smtClean="0"/>
          </a:p>
          <a:p>
            <a:r>
              <a:rPr lang="en-US" dirty="0" smtClean="0">
                <a:hlinkClick r:id="rId4"/>
              </a:rPr>
              <a:t>http://www.timetoast.com/timelines/30-important-events-in-us-history-1776-1876--2</a:t>
            </a:r>
            <a:endParaRPr lang="en-US" dirty="0" smtClean="0"/>
          </a:p>
          <a:p>
            <a:endParaRPr lang="en-US" dirty="0"/>
          </a:p>
        </p:txBody>
      </p:sp>
    </p:spTree>
    <p:extLst>
      <p:ext uri="{BB962C8B-B14F-4D97-AF65-F5344CB8AC3E}">
        <p14:creationId xmlns:p14="http://schemas.microsoft.com/office/powerpoint/2010/main" val="1449912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762000"/>
            <a:ext cx="7086600" cy="914400"/>
          </a:xfrm>
        </p:spPr>
        <p:txBody>
          <a:bodyPr>
            <a:normAutofit fontScale="90000"/>
          </a:bodyPr>
          <a:lstStyle/>
          <a:p>
            <a:pPr algn="ctr"/>
            <a:r>
              <a:rPr lang="en-US" dirty="0" smtClean="0"/>
              <a:t>Jan. 10, </a:t>
            </a:r>
            <a:r>
              <a:rPr lang="en-US" dirty="0" smtClean="0"/>
              <a:t>1776 Common Sense 	</a:t>
            </a:r>
            <a:endParaRPr lang="en-US" dirty="0"/>
          </a:p>
        </p:txBody>
      </p:sp>
      <p:sp>
        <p:nvSpPr>
          <p:cNvPr id="3" name="Subtitle 2"/>
          <p:cNvSpPr>
            <a:spLocks noGrp="1"/>
          </p:cNvSpPr>
          <p:nvPr>
            <p:ph type="subTitle" idx="1"/>
          </p:nvPr>
        </p:nvSpPr>
        <p:spPr>
          <a:xfrm>
            <a:off x="4038600" y="1981200"/>
            <a:ext cx="4114800" cy="3733800"/>
          </a:xfrm>
        </p:spPr>
        <p:txBody>
          <a:bodyPr>
            <a:normAutofit fontScale="77500" lnSpcReduction="20000"/>
          </a:bodyPr>
          <a:lstStyle/>
          <a:p>
            <a:r>
              <a:rPr lang="en-US" sz="4300" dirty="0">
                <a:solidFill>
                  <a:prstClr val="black"/>
                </a:solidFill>
              </a:rPr>
              <a:t>A pamphlet by Thomas Paine was published that helped get the citizens to see the importance of independence from Great Britain.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828800"/>
            <a:ext cx="2286000" cy="3523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6540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lgn="ctr"/>
            <a:r>
              <a:rPr lang="en-US" dirty="0" smtClean="0"/>
              <a:t> </a:t>
            </a:r>
            <a:r>
              <a:rPr lang="en-US" dirty="0" smtClean="0"/>
              <a:t>July 4, </a:t>
            </a:r>
            <a:r>
              <a:rPr lang="en-US" dirty="0" smtClean="0"/>
              <a:t>1776 Signing of Declaration of Independence 	</a:t>
            </a:r>
            <a:endParaRPr lang="en-US" dirty="0"/>
          </a:p>
        </p:txBody>
      </p:sp>
      <p:sp>
        <p:nvSpPr>
          <p:cNvPr id="3" name="Content Placeholder 2"/>
          <p:cNvSpPr>
            <a:spLocks noGrp="1"/>
          </p:cNvSpPr>
          <p:nvPr>
            <p:ph idx="1"/>
          </p:nvPr>
        </p:nvSpPr>
        <p:spPr>
          <a:xfrm>
            <a:off x="4953000" y="1905000"/>
            <a:ext cx="4038600" cy="4571999"/>
          </a:xfrm>
        </p:spPr>
        <p:txBody>
          <a:bodyPr>
            <a:normAutofit fontScale="77500" lnSpcReduction="20000"/>
          </a:bodyPr>
          <a:lstStyle/>
          <a:p>
            <a:r>
              <a:rPr lang="en-US" dirty="0" smtClean="0"/>
              <a:t>The Declaration of Independence was a document that listed grievances to the King and announced the splitting of the colonies from the mother country. This document is important to America because it made the colonies of America free and independent from Great Britain.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4114800" cy="2891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9806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Sept. 3, </a:t>
            </a:r>
            <a:r>
              <a:rPr lang="en-US" dirty="0" smtClean="0"/>
              <a:t>1783 End of the American Revolution </a:t>
            </a:r>
            <a:endParaRPr lang="en-US" dirty="0"/>
          </a:p>
        </p:txBody>
      </p:sp>
      <p:sp>
        <p:nvSpPr>
          <p:cNvPr id="3" name="Content Placeholder 2"/>
          <p:cNvSpPr>
            <a:spLocks noGrp="1"/>
          </p:cNvSpPr>
          <p:nvPr>
            <p:ph idx="1"/>
          </p:nvPr>
        </p:nvSpPr>
        <p:spPr>
          <a:xfrm>
            <a:off x="5791200" y="1600200"/>
            <a:ext cx="3048000" cy="4800600"/>
          </a:xfrm>
        </p:spPr>
        <p:txBody>
          <a:bodyPr>
            <a:normAutofit fontScale="92500" lnSpcReduction="10000"/>
          </a:bodyPr>
          <a:lstStyle/>
          <a:p>
            <a:pPr marL="0" indent="0">
              <a:buNone/>
            </a:pPr>
            <a:r>
              <a:rPr lang="en-US" dirty="0" smtClean="0"/>
              <a:t>The American Revolution </a:t>
            </a:r>
            <a:r>
              <a:rPr lang="en-US" dirty="0" smtClean="0"/>
              <a:t>ended </a:t>
            </a:r>
            <a:r>
              <a:rPr lang="en-US" dirty="0" smtClean="0"/>
              <a:t>on this day. It is important because it ended the war the </a:t>
            </a:r>
            <a:r>
              <a:rPr lang="en-US" dirty="0" smtClean="0"/>
              <a:t>U.S. </a:t>
            </a:r>
            <a:r>
              <a:rPr lang="en-US" dirty="0" smtClean="0"/>
              <a:t>fought to gain independence and they won.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1981200"/>
            <a:ext cx="4572001" cy="301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2621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868362"/>
          </a:xfrm>
        </p:spPr>
        <p:txBody>
          <a:bodyPr>
            <a:normAutofit fontScale="90000"/>
          </a:bodyPr>
          <a:lstStyle/>
          <a:p>
            <a:pPr algn="ctr"/>
            <a:r>
              <a:rPr lang="en-US" dirty="0" smtClean="0"/>
              <a:t>Dec. 15, </a:t>
            </a:r>
            <a:r>
              <a:rPr lang="en-US" dirty="0" smtClean="0"/>
              <a:t>1791 Bill of Rights Ratified 	</a:t>
            </a:r>
            <a:endParaRPr lang="en-US" dirty="0"/>
          </a:p>
        </p:txBody>
      </p:sp>
      <p:sp>
        <p:nvSpPr>
          <p:cNvPr id="3" name="Content Placeholder 2"/>
          <p:cNvSpPr>
            <a:spLocks noGrp="1"/>
          </p:cNvSpPr>
          <p:nvPr>
            <p:ph idx="1"/>
          </p:nvPr>
        </p:nvSpPr>
        <p:spPr>
          <a:xfrm>
            <a:off x="5638800" y="1905001"/>
            <a:ext cx="3048000" cy="3352800"/>
          </a:xfrm>
        </p:spPr>
        <p:txBody>
          <a:bodyPr>
            <a:normAutofit lnSpcReduction="10000"/>
          </a:bodyPr>
          <a:lstStyle/>
          <a:p>
            <a:pPr marL="0" indent="0">
              <a:buNone/>
            </a:pPr>
            <a:r>
              <a:rPr lang="en-US" dirty="0" smtClean="0"/>
              <a:t>These were a set of rights ratified and are not able to be taken away from </a:t>
            </a:r>
            <a:r>
              <a:rPr lang="en-US" dirty="0" smtClean="0"/>
              <a:t>U.S. </a:t>
            </a:r>
            <a:r>
              <a:rPr lang="en-US" dirty="0" smtClean="0"/>
              <a:t>citizens.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865" y="1828800"/>
            <a:ext cx="3998335" cy="2660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3997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March 14, </a:t>
            </a:r>
            <a:r>
              <a:rPr lang="en-US" dirty="0" smtClean="0"/>
              <a:t>1793 Cotton Gin Invented</a:t>
            </a:r>
            <a:endParaRPr lang="en-US" dirty="0"/>
          </a:p>
        </p:txBody>
      </p:sp>
      <p:sp>
        <p:nvSpPr>
          <p:cNvPr id="3" name="Content Placeholder 2"/>
          <p:cNvSpPr>
            <a:spLocks noGrp="1"/>
          </p:cNvSpPr>
          <p:nvPr>
            <p:ph idx="1"/>
          </p:nvPr>
        </p:nvSpPr>
        <p:spPr>
          <a:xfrm>
            <a:off x="5334000" y="2362200"/>
            <a:ext cx="3352800" cy="3763963"/>
          </a:xfrm>
        </p:spPr>
        <p:txBody>
          <a:bodyPr>
            <a:normAutofit/>
          </a:bodyPr>
          <a:lstStyle/>
          <a:p>
            <a:pPr marL="0" indent="0">
              <a:buNone/>
            </a:pPr>
            <a:r>
              <a:rPr lang="en-US" dirty="0" smtClean="0"/>
              <a:t>The significance of the cotton gin is that it revolutionized sewing. It was invented by Eli Whitney.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4869628"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091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pPr algn="ctr"/>
            <a:r>
              <a:rPr lang="en-US" dirty="0" smtClean="0"/>
              <a:t>April 30</a:t>
            </a:r>
            <a:r>
              <a:rPr lang="en-US" dirty="0" smtClean="0"/>
              <a:t>, </a:t>
            </a:r>
            <a:r>
              <a:rPr lang="en-US" dirty="0"/>
              <a:t>1803 </a:t>
            </a:r>
            <a:r>
              <a:rPr lang="en-US" dirty="0" smtClean="0"/>
              <a:t>Louisiana </a:t>
            </a:r>
            <a:r>
              <a:rPr lang="en-US" dirty="0"/>
              <a:t>Purchase 	</a:t>
            </a:r>
          </a:p>
        </p:txBody>
      </p:sp>
      <p:sp>
        <p:nvSpPr>
          <p:cNvPr id="3" name="Content Placeholder 2"/>
          <p:cNvSpPr>
            <a:spLocks noGrp="1"/>
          </p:cNvSpPr>
          <p:nvPr>
            <p:ph idx="1"/>
          </p:nvPr>
        </p:nvSpPr>
        <p:spPr>
          <a:xfrm>
            <a:off x="6172200" y="1676400"/>
            <a:ext cx="2514600" cy="4876800"/>
          </a:xfrm>
        </p:spPr>
        <p:txBody>
          <a:bodyPr>
            <a:normAutofit fontScale="85000" lnSpcReduction="20000"/>
          </a:bodyPr>
          <a:lstStyle/>
          <a:p>
            <a:pPr marL="0" indent="0">
              <a:buNone/>
            </a:pPr>
            <a:r>
              <a:rPr lang="en-US" dirty="0" smtClean="0"/>
              <a:t>The </a:t>
            </a:r>
            <a:r>
              <a:rPr lang="en-US" dirty="0"/>
              <a:t>Louisiana Purchase is when the </a:t>
            </a:r>
            <a:r>
              <a:rPr lang="en-US" dirty="0" smtClean="0"/>
              <a:t>U.S. </a:t>
            </a:r>
            <a:r>
              <a:rPr lang="en-US" dirty="0"/>
              <a:t>bought 828,000 square miles of </a:t>
            </a:r>
            <a:r>
              <a:rPr lang="en-US" dirty="0" smtClean="0"/>
              <a:t>France’s </a:t>
            </a:r>
            <a:r>
              <a:rPr lang="en-US" dirty="0"/>
              <a:t>land. This is important to the </a:t>
            </a:r>
            <a:r>
              <a:rPr lang="en-US" dirty="0" smtClean="0"/>
              <a:t>U.S. </a:t>
            </a:r>
            <a:r>
              <a:rPr lang="en-US" dirty="0"/>
              <a:t>because it makes up 15 of its states today.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39636"/>
            <a:ext cx="50101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8527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Aug. 17, </a:t>
            </a:r>
            <a:r>
              <a:rPr lang="en-US" dirty="0"/>
              <a:t>1807 </a:t>
            </a:r>
            <a:r>
              <a:rPr lang="en-US" dirty="0" smtClean="0"/>
              <a:t>Steamboat </a:t>
            </a:r>
            <a:r>
              <a:rPr lang="en-US" dirty="0"/>
              <a:t>Invented </a:t>
            </a:r>
          </a:p>
        </p:txBody>
      </p:sp>
      <p:sp>
        <p:nvSpPr>
          <p:cNvPr id="3" name="Content Placeholder 2"/>
          <p:cNvSpPr>
            <a:spLocks noGrp="1"/>
          </p:cNvSpPr>
          <p:nvPr>
            <p:ph idx="1"/>
          </p:nvPr>
        </p:nvSpPr>
        <p:spPr>
          <a:xfrm>
            <a:off x="5410200" y="1600200"/>
            <a:ext cx="3276600" cy="4525963"/>
          </a:xfrm>
        </p:spPr>
        <p:txBody>
          <a:bodyPr>
            <a:normAutofit/>
          </a:bodyPr>
          <a:lstStyle/>
          <a:p>
            <a:pPr marL="0" indent="0">
              <a:buNone/>
            </a:pPr>
            <a:r>
              <a:rPr lang="en-US" dirty="0" smtClean="0"/>
              <a:t>Robert </a:t>
            </a:r>
            <a:r>
              <a:rPr lang="en-US" dirty="0"/>
              <a:t>Fulton invented the steamboat. This made transportation quicker. It also contributed to pollution in the air.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24926"/>
            <a:ext cx="4114800" cy="2509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836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pPr algn="ctr"/>
            <a:r>
              <a:rPr lang="en-US" dirty="0" smtClean="0"/>
              <a:t>June 18, </a:t>
            </a:r>
            <a:r>
              <a:rPr lang="en-US" dirty="0"/>
              <a:t>1812 </a:t>
            </a:r>
            <a:r>
              <a:rPr lang="en-US" dirty="0" smtClean="0"/>
              <a:t> Start </a:t>
            </a:r>
            <a:r>
              <a:rPr lang="en-US" dirty="0"/>
              <a:t>of the War of </a:t>
            </a:r>
            <a:r>
              <a:rPr lang="en-US" dirty="0" smtClean="0"/>
              <a:t>1812</a:t>
            </a:r>
            <a:endParaRPr lang="en-US" dirty="0"/>
          </a:p>
        </p:txBody>
      </p:sp>
      <p:sp>
        <p:nvSpPr>
          <p:cNvPr id="3" name="Content Placeholder 2"/>
          <p:cNvSpPr>
            <a:spLocks noGrp="1"/>
          </p:cNvSpPr>
          <p:nvPr>
            <p:ph idx="1"/>
          </p:nvPr>
        </p:nvSpPr>
        <p:spPr>
          <a:xfrm>
            <a:off x="4572000" y="1676400"/>
            <a:ext cx="4114800" cy="4449763"/>
          </a:xfrm>
        </p:spPr>
        <p:txBody>
          <a:bodyPr>
            <a:normAutofit fontScale="92500"/>
          </a:bodyPr>
          <a:lstStyle/>
          <a:p>
            <a:pPr marL="0" indent="0">
              <a:buNone/>
            </a:pPr>
            <a:r>
              <a:rPr lang="en-US" dirty="0" smtClean="0"/>
              <a:t>This </a:t>
            </a:r>
            <a:r>
              <a:rPr lang="en-US" dirty="0"/>
              <a:t>is the start of war lasted from 1812 to the end of 1814. This is </a:t>
            </a:r>
            <a:r>
              <a:rPr lang="en-US" dirty="0" smtClean="0"/>
              <a:t>important </a:t>
            </a:r>
            <a:r>
              <a:rPr lang="en-US" dirty="0"/>
              <a:t>because it brought back free trade in the U.S. and ended impressment. These were some of the goals the </a:t>
            </a:r>
            <a:r>
              <a:rPr lang="en-US" dirty="0" smtClean="0"/>
              <a:t>U.S. </a:t>
            </a:r>
            <a:r>
              <a:rPr lang="en-US" dirty="0"/>
              <a:t>had.</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41148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22568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146</TotalTime>
  <Words>492</Words>
  <Application>Microsoft Office PowerPoint</Application>
  <PresentationFormat>On-screen Show (4:3)</PresentationFormat>
  <Paragraphs>30</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Foundry</vt:lpstr>
      <vt:lpstr>1776-1876 Time Line </vt:lpstr>
      <vt:lpstr>Jan. 10, 1776 Common Sense  </vt:lpstr>
      <vt:lpstr> July 4, 1776 Signing of Declaration of Independence  </vt:lpstr>
      <vt:lpstr>Sept. 3, 1783 End of the American Revolution </vt:lpstr>
      <vt:lpstr>Dec. 15, 1791 Bill of Rights Ratified  </vt:lpstr>
      <vt:lpstr>March 14, 1793 Cotton Gin Invented</vt:lpstr>
      <vt:lpstr>April 30, 1803 Louisiana Purchase  </vt:lpstr>
      <vt:lpstr>Aug. 17, 1807 Steamboat Invented </vt:lpstr>
      <vt:lpstr>June 18, 1812  Start of the War of 1812</vt:lpstr>
      <vt:lpstr>May 28, 1830 Indian Removal Act </vt:lpstr>
      <vt:lpstr>April 12, 1861 Start of the Civil War  </vt:lpstr>
      <vt:lpstr>April 14, 1865  President Lincoln's Assassination  </vt:lpstr>
      <vt:lpstr>July 9, 1868 Former Slaves are Allowed Citizenship in the U.S. </vt:lpstr>
      <vt:lpstr>Sources </vt:lpstr>
    </vt:vector>
  </TitlesOfParts>
  <Company>AMES Academy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Noe Armijo</dc:creator>
  <cp:lastModifiedBy>Noe Armijo</cp:lastModifiedBy>
  <cp:revision>13</cp:revision>
  <dcterms:created xsi:type="dcterms:W3CDTF">2015-01-15T18:39:05Z</dcterms:created>
  <dcterms:modified xsi:type="dcterms:W3CDTF">2015-01-23T15:43:00Z</dcterms:modified>
</cp:coreProperties>
</file>